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58" r:id="rId6"/>
    <p:sldId id="259" r:id="rId7"/>
    <p:sldId id="260" r:id="rId8"/>
    <p:sldId id="261" r:id="rId9"/>
    <p:sldId id="262" r:id="rId10"/>
    <p:sldId id="264" r:id="rId11"/>
    <p:sldId id="265" r:id="rId12"/>
    <p:sldId id="266" r:id="rId13"/>
    <p:sldId id="268" r:id="rId14"/>
    <p:sldId id="269" r:id="rId15"/>
    <p:sldId id="270" r:id="rId16"/>
    <p:sldId id="271" r:id="rId17"/>
    <p:sldId id="273" r:id="rId18"/>
    <p:sldId id="272" r:id="rId19"/>
    <p:sldId id="276"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19" autoAdjust="0"/>
  </p:normalViewPr>
  <p:slideViewPr>
    <p:cSldViewPr snapToGrid="0">
      <p:cViewPr varScale="1">
        <p:scale>
          <a:sx n="76" d="100"/>
          <a:sy n="76" d="100"/>
        </p:scale>
        <p:origin x="7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png>
</file>

<file path=ppt/media/image19.jpeg>
</file>

<file path=ppt/media/image2.jpeg>
</file>

<file path=ppt/media/image20.jpeg>
</file>

<file path=ppt/media/image3.gif>
</file>

<file path=ppt/media/image4.jpeg>
</file>

<file path=ppt/media/image5.jpeg>
</file>

<file path=ppt/media/image6.gif>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5/5/2022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5/5/2022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5/5/2022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5/5/2022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5/5/2022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evelopers.google.com/vr/develop/unity/get-started-android" TargetMode="External"/><Relationship Id="rId2" Type="http://schemas.openxmlformats.org/officeDocument/2006/relationships/hyperlink" Target="https://developers.google.com/cardboard/develop/unity/quickstart" TargetMode="External"/><Relationship Id="rId1" Type="http://schemas.openxmlformats.org/officeDocument/2006/relationships/slideLayout" Target="../slideLayouts/slideLayout2.xml"/><Relationship Id="rId4" Type="http://schemas.openxmlformats.org/officeDocument/2006/relationships/hyperlink" Target="https://learn.unity.com/search?k=%5B%22tag%3A5900b95a090915001e654b47%22%5D"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pimylifeup.com/minecraft-pi-edition-api-reference/" TargetMode="External"/><Relationship Id="rId2" Type="http://schemas.openxmlformats.org/officeDocument/2006/relationships/hyperlink" Target="https://www.raspberry-pi-geek.com/Archive/2014/03/Learning-to-program-with-Minecraft" TargetMode="External"/><Relationship Id="rId1" Type="http://schemas.openxmlformats.org/officeDocument/2006/relationships/slideLayout" Target="../slideLayouts/slideLayout2.xml"/><Relationship Id="rId5" Type="http://schemas.openxmlformats.org/officeDocument/2006/relationships/hyperlink" Target="https://education.minecraft.net/en-us/resources/explore-lessons" TargetMode="External"/><Relationship Id="rId4" Type="http://schemas.openxmlformats.org/officeDocument/2006/relationships/hyperlink" Target="https://www.reddit.com/r/gamemaker/comments/ng7sao/what_is_the_best_way_for_learning_gamemaker/"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gif"/><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dirty="0">
                <a:solidFill>
                  <a:schemeClr val="tx1"/>
                </a:solidFill>
              </a:rPr>
              <a:t>Educational Technologies &amp; Lesson Plans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By Ed Marrs</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40C5AA-835B-7BC7-1256-B73EEAA5D610}"/>
              </a:ext>
            </a:extLst>
          </p:cNvPr>
          <p:cNvSpPr>
            <a:spLocks noGrp="1"/>
          </p:cNvSpPr>
          <p:nvPr>
            <p:ph idx="1"/>
          </p:nvPr>
        </p:nvSpPr>
        <p:spPr>
          <a:xfrm>
            <a:off x="1066800" y="774700"/>
            <a:ext cx="10058400" cy="5178044"/>
          </a:xfrm>
        </p:spPr>
        <p:txBody>
          <a:bodyPr>
            <a:normAutofit/>
          </a:bodyPr>
          <a:lstStyle/>
          <a:p>
            <a:pPr marL="45720" marR="0" indent="0">
              <a:lnSpc>
                <a:spcPct val="107000"/>
              </a:lnSpc>
              <a:spcBef>
                <a:spcPts val="0"/>
              </a:spcBef>
              <a:spcAft>
                <a:spcPts val="800"/>
              </a:spcAft>
              <a:buNone/>
              <a:tabLst>
                <a:tab pos="342900" algn="l"/>
                <a:tab pos="800100" algn="l"/>
              </a:tabLst>
            </a:pPr>
            <a:r>
              <a:rPr lang="en-US" sz="2400" dirty="0">
                <a:effectLst/>
                <a:latin typeface="Calibri" panose="020F0502020204030204" pitchFamily="34" charset="0"/>
                <a:ea typeface="Calibri" panose="020F0502020204030204" pitchFamily="34" charset="0"/>
                <a:cs typeface="Times New Roman" panose="02020603050405020304" pitchFamily="18" charset="0"/>
              </a:rPr>
              <a:t>Closing: Review the basic controls of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TinkerCad</a:t>
            </a:r>
            <a:r>
              <a:rPr lang="en-US" sz="2400" dirty="0">
                <a:effectLst/>
                <a:latin typeface="Calibri" panose="020F0502020204030204" pitchFamily="34" charset="0"/>
                <a:ea typeface="Calibri" panose="020F0502020204030204" pitchFamily="34" charset="0"/>
                <a:cs typeface="Times New Roman" panose="02020603050405020304" pitchFamily="18" charset="0"/>
              </a:rPr>
              <a:t>, and some of the rules our models need to adhere to in order to print out properly.</a:t>
            </a:r>
          </a:p>
          <a:p>
            <a:pPr marL="45720" marR="0" indent="0">
              <a:lnSpc>
                <a:spcPct val="107000"/>
              </a:lnSpc>
              <a:spcBef>
                <a:spcPts val="0"/>
              </a:spcBef>
              <a:spcAft>
                <a:spcPts val="800"/>
              </a:spcAft>
              <a:buNone/>
              <a:tabLst>
                <a:tab pos="342900" algn="l"/>
                <a:tab pos="800100" algn="l"/>
              </a:tabLst>
            </a:pPr>
            <a:r>
              <a:rPr lang="en-US" sz="2400" dirty="0">
                <a:effectLst/>
                <a:latin typeface="Calibri" panose="020F0502020204030204" pitchFamily="34" charset="0"/>
                <a:ea typeface="Calibri" panose="020F0502020204030204" pitchFamily="34" charset="0"/>
                <a:cs typeface="Times New Roman" panose="02020603050405020304" pitchFamily="18" charset="0"/>
              </a:rPr>
              <a:t>For Next Class: Allow students to work on their models more, and introduce slicer programs as a way to convert our 3D models into printing instructions.</a:t>
            </a:r>
          </a:p>
          <a:p>
            <a:pPr marL="0" indent="0">
              <a:buNone/>
            </a:pPr>
            <a:endParaRPr lang="en-US" sz="2400" dirty="0"/>
          </a:p>
        </p:txBody>
      </p:sp>
      <p:pic>
        <p:nvPicPr>
          <p:cNvPr id="5122" name="Picture 2" descr="Matching the Right Design (CAD) Software to Your 3D Printing Classroom |  Emerging Education Technologies">
            <a:extLst>
              <a:ext uri="{FF2B5EF4-FFF2-40B4-BE49-F238E27FC236}">
                <a16:creationId xmlns:a16="http://schemas.microsoft.com/office/drawing/2014/main" id="{DE26FFC5-0742-A6E7-6370-C7B2EDF070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8950" y="2748397"/>
            <a:ext cx="6134100" cy="3444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719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D1F3-46AA-6D0E-844F-9B107C7F9805}"/>
              </a:ext>
            </a:extLst>
          </p:cNvPr>
          <p:cNvSpPr>
            <a:spLocks noGrp="1"/>
          </p:cNvSpPr>
          <p:nvPr>
            <p:ph type="title"/>
          </p:nvPr>
        </p:nvSpPr>
        <p:spPr/>
        <p:txBody>
          <a:bodyPr/>
          <a:lstStyle/>
          <a:p>
            <a:r>
              <a:rPr lang="en-US" dirty="0"/>
              <a:t>Games in Education Tools</a:t>
            </a:r>
          </a:p>
        </p:txBody>
      </p:sp>
      <p:sp>
        <p:nvSpPr>
          <p:cNvPr id="6" name="Content Placeholder 4">
            <a:extLst>
              <a:ext uri="{FF2B5EF4-FFF2-40B4-BE49-F238E27FC236}">
                <a16:creationId xmlns:a16="http://schemas.microsoft.com/office/drawing/2014/main" id="{AF00713A-EC68-508D-520B-DDF297B73BD9}"/>
              </a:ext>
            </a:extLst>
          </p:cNvPr>
          <p:cNvSpPr txBox="1">
            <a:spLocks/>
          </p:cNvSpPr>
          <p:nvPr/>
        </p:nvSpPr>
        <p:spPr>
          <a:xfrm>
            <a:off x="1293536" y="2020316"/>
            <a:ext cx="4281143"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Game Software</a:t>
            </a:r>
          </a:p>
          <a:p>
            <a:r>
              <a:rPr lang="en-US" sz="2000" dirty="0"/>
              <a:t>Minecraft Education Edition</a:t>
            </a:r>
          </a:p>
          <a:p>
            <a:r>
              <a:rPr lang="en-US" sz="2000" dirty="0"/>
              <a:t>Minecraft PI Edition</a:t>
            </a:r>
          </a:p>
          <a:p>
            <a:r>
              <a:rPr lang="en-US" sz="2000" dirty="0"/>
              <a:t>Roblox</a:t>
            </a:r>
          </a:p>
        </p:txBody>
      </p:sp>
      <p:sp>
        <p:nvSpPr>
          <p:cNvPr id="9" name="Content Placeholder 4">
            <a:extLst>
              <a:ext uri="{FF2B5EF4-FFF2-40B4-BE49-F238E27FC236}">
                <a16:creationId xmlns:a16="http://schemas.microsoft.com/office/drawing/2014/main" id="{9F7915C7-9CB9-0AB9-6023-8B5875DD114A}"/>
              </a:ext>
            </a:extLst>
          </p:cNvPr>
          <p:cNvSpPr txBox="1">
            <a:spLocks/>
          </p:cNvSpPr>
          <p:nvPr/>
        </p:nvSpPr>
        <p:spPr>
          <a:xfrm>
            <a:off x="6096000" y="2014194"/>
            <a:ext cx="4281144"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Game Development Tools</a:t>
            </a:r>
          </a:p>
          <a:p>
            <a:r>
              <a:rPr lang="en-US" sz="2000" dirty="0"/>
              <a:t>Unity</a:t>
            </a:r>
          </a:p>
          <a:p>
            <a:r>
              <a:rPr lang="en-US" sz="2000" dirty="0"/>
              <a:t>Game Maker Studio 2</a:t>
            </a:r>
          </a:p>
          <a:p>
            <a:r>
              <a:rPr lang="en-US" sz="2000" dirty="0"/>
              <a:t>Unreal Engine 5</a:t>
            </a:r>
          </a:p>
        </p:txBody>
      </p:sp>
      <p:pic>
        <p:nvPicPr>
          <p:cNvPr id="6146" name="Picture 2" descr="Minecraft: Education Edition - Apps on Google Play">
            <a:extLst>
              <a:ext uri="{FF2B5EF4-FFF2-40B4-BE49-F238E27FC236}">
                <a16:creationId xmlns:a16="http://schemas.microsoft.com/office/drawing/2014/main" id="{8E3370F6-A0C7-840C-C5D1-464D48DD9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4249635"/>
            <a:ext cx="4025900" cy="196577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Unity (game engine) - Wikipedia">
            <a:extLst>
              <a:ext uri="{FF2B5EF4-FFF2-40B4-BE49-F238E27FC236}">
                <a16:creationId xmlns:a16="http://schemas.microsoft.com/office/drawing/2014/main" id="{0272B9B1-D65B-FB6B-20F4-5922759FC9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4843807"/>
            <a:ext cx="3524250" cy="129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3946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713FB-F500-83DB-94BD-DE508CA3B46B}"/>
              </a:ext>
            </a:extLst>
          </p:cNvPr>
          <p:cNvSpPr>
            <a:spLocks noGrp="1"/>
          </p:cNvSpPr>
          <p:nvPr>
            <p:ph type="title"/>
          </p:nvPr>
        </p:nvSpPr>
        <p:spPr/>
        <p:txBody>
          <a:bodyPr/>
          <a:lstStyle/>
          <a:p>
            <a:r>
              <a:rPr lang="en-US" dirty="0"/>
              <a:t>Games in Education Lesson Plan</a:t>
            </a:r>
          </a:p>
        </p:txBody>
      </p:sp>
      <p:sp>
        <p:nvSpPr>
          <p:cNvPr id="3" name="Content Placeholder 2">
            <a:extLst>
              <a:ext uri="{FF2B5EF4-FFF2-40B4-BE49-F238E27FC236}">
                <a16:creationId xmlns:a16="http://schemas.microsoft.com/office/drawing/2014/main" id="{1B5D7C3E-9E54-C54F-299E-A1365EAC2DAD}"/>
              </a:ext>
            </a:extLst>
          </p:cNvPr>
          <p:cNvSpPr>
            <a:spLocks noGrp="1"/>
          </p:cNvSpPr>
          <p:nvPr>
            <p:ph idx="1"/>
          </p:nvPr>
        </p:nvSpPr>
        <p:spPr/>
        <p:txBody>
          <a:bodyPr>
            <a:normAutofit/>
          </a:bodyPr>
          <a:lstStyle/>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Objective: To Teach students about Python Code by use of Minecraft Pi Edition.</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Required Tools:</a:t>
            </a:r>
          </a:p>
          <a:p>
            <a:pPr marL="0" marR="0" indent="0">
              <a:lnSpc>
                <a:spcPct val="107000"/>
              </a:lnSpc>
              <a:spcBef>
                <a:spcPts val="0"/>
              </a:spcBef>
              <a:spcAft>
                <a:spcPts val="800"/>
              </a:spcAft>
              <a:buNone/>
              <a:tabLst>
                <a:tab pos="342900" algn="l"/>
                <a:tab pos="8001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	</a:t>
            </a:r>
            <a:r>
              <a:rPr lang="en-US" sz="2000" dirty="0">
                <a:effectLst/>
                <a:latin typeface="Calibri" panose="020F0502020204030204" pitchFamily="34" charset="0"/>
                <a:ea typeface="Calibri" panose="020F0502020204030204" pitchFamily="34" charset="0"/>
                <a:cs typeface="Times New Roman" panose="02020603050405020304" pitchFamily="18" charset="0"/>
              </a:rPr>
              <a:t>Raspberry Pi + Keyboard/Mouse/Power</a:t>
            </a:r>
          </a:p>
          <a:p>
            <a:pPr marL="0" marR="0" indent="0">
              <a:lnSpc>
                <a:spcPct val="107000"/>
              </a:lnSpc>
              <a:spcBef>
                <a:spcPts val="0"/>
              </a:spcBef>
              <a:spcAft>
                <a:spcPts val="800"/>
              </a:spcAft>
              <a:buNone/>
              <a:tabLst>
                <a:tab pos="342900" algn="l"/>
                <a:tab pos="8001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	</a:t>
            </a:r>
            <a:r>
              <a:rPr lang="en-US" sz="2000" dirty="0">
                <a:effectLst/>
                <a:latin typeface="Calibri" panose="020F0502020204030204" pitchFamily="34" charset="0"/>
                <a:ea typeface="Calibri" panose="020F0502020204030204" pitchFamily="34" charset="0"/>
                <a:cs typeface="Times New Roman" panose="02020603050405020304" pitchFamily="18" charset="0"/>
              </a:rPr>
              <a:t>Minecraft Pi Edition (Free)</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Do Now:  Have students come up with ideas of modifications they might want to try to make in Minecraft.</a:t>
            </a:r>
          </a:p>
          <a:p>
            <a:pPr marL="0" indent="0">
              <a:buNone/>
            </a:pPr>
            <a:endParaRPr lang="en-US" sz="2000" dirty="0"/>
          </a:p>
        </p:txBody>
      </p:sp>
      <p:pic>
        <p:nvPicPr>
          <p:cNvPr id="7170" name="Picture 2" descr="How to Install and Play Minecraft on Raspberry Pi (For Free) - Howchoo">
            <a:extLst>
              <a:ext uri="{FF2B5EF4-FFF2-40B4-BE49-F238E27FC236}">
                <a16:creationId xmlns:a16="http://schemas.microsoft.com/office/drawing/2014/main" id="{B4329296-51D5-C742-03F7-A8602C915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7912" y="4412006"/>
            <a:ext cx="3580788" cy="20141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21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40C5AA-835B-7BC7-1256-B73EEAA5D610}"/>
              </a:ext>
            </a:extLst>
          </p:cNvPr>
          <p:cNvSpPr>
            <a:spLocks noGrp="1"/>
          </p:cNvSpPr>
          <p:nvPr>
            <p:ph idx="1"/>
          </p:nvPr>
        </p:nvSpPr>
        <p:spPr>
          <a:xfrm>
            <a:off x="1066800" y="774700"/>
            <a:ext cx="10058400" cy="5178044"/>
          </a:xfrm>
        </p:spPr>
        <p:txBody>
          <a:bodyPr>
            <a:noAutofit/>
          </a:bodyPr>
          <a:lstStyle/>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Introduce the Raspberry Pi to students. Have them turn it on, and figure out how to navigate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Rasbian</a:t>
            </a:r>
            <a:r>
              <a:rPr lang="en-US" sz="2000" dirty="0">
                <a:effectLst/>
                <a:latin typeface="Calibri" panose="020F0502020204030204" pitchFamily="34" charset="0"/>
                <a:ea typeface="Calibri" panose="020F0502020204030204" pitchFamily="34" charset="0"/>
                <a:cs typeface="Times New Roman" panose="02020603050405020304" pitchFamily="18" charset="0"/>
              </a:rPr>
              <a:t> (Raspberry Pi’s Linux-Based OS). Allow them to play around with it for 5-10 minutes.</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the students to Minecraft Pi Edition. Stress to them that they need to stay on task while working with it, as its easy to get distracted when working with a game. Let them explore the differences &amp; changes of Minecraft Pi from the Retail Edition for 5 minutes.</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students to the first Minecraft Python program. Show students how to use python to place a block at the players’ position. Allow them to experiment with the function’s parameters to see how altering it can change the position of the block, and the type of block. (5 Minutes)</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Challenge students to try and make a 5x5 smiley face or similar drawing using the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SetBlock</a:t>
            </a:r>
            <a:r>
              <a:rPr lang="en-US" sz="2000" dirty="0">
                <a:effectLst/>
                <a:latin typeface="Calibri" panose="020F0502020204030204" pitchFamily="34" charset="0"/>
                <a:ea typeface="Calibri" panose="020F0502020204030204" pitchFamily="34" charset="0"/>
                <a:cs typeface="Times New Roman" panose="02020603050405020304" pitchFamily="18" charset="0"/>
              </a:rPr>
              <a:t> function. Challenge students who finish early to make a more complex image at 10x10 or 15x15. (10 Minutes)</a:t>
            </a:r>
          </a:p>
          <a:p>
            <a:pPr marL="342900" marR="0" lvl="0" indent="-342900">
              <a:lnSpc>
                <a:spcPct val="107000"/>
              </a:lnSpc>
              <a:spcBef>
                <a:spcPts val="0"/>
              </a:spcBef>
              <a:spcAft>
                <a:spcPts val="80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looping to students. Show them how to set 3 blocks next to each other by incrementing the blocks. Challenge students to draw the smiley face again but by using a loop instead. (10 minutes)</a:t>
            </a:r>
          </a:p>
          <a:p>
            <a:pPr marL="0" indent="0">
              <a:buNone/>
            </a:pPr>
            <a:endParaRPr lang="en-US" sz="2000" dirty="0"/>
          </a:p>
        </p:txBody>
      </p:sp>
    </p:spTree>
    <p:extLst>
      <p:ext uri="{BB962C8B-B14F-4D97-AF65-F5344CB8AC3E}">
        <p14:creationId xmlns:p14="http://schemas.microsoft.com/office/powerpoint/2010/main" val="2290409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40C5AA-835B-7BC7-1256-B73EEAA5D610}"/>
              </a:ext>
            </a:extLst>
          </p:cNvPr>
          <p:cNvSpPr>
            <a:spLocks noGrp="1"/>
          </p:cNvSpPr>
          <p:nvPr>
            <p:ph idx="1"/>
          </p:nvPr>
        </p:nvSpPr>
        <p:spPr>
          <a:xfrm>
            <a:off x="1066800" y="774700"/>
            <a:ext cx="10058400" cy="5178044"/>
          </a:xfrm>
        </p:spPr>
        <p:txBody>
          <a:bodyPr>
            <a:normAutofit/>
          </a:bodyPr>
          <a:lstStyle/>
          <a:p>
            <a:pPr marL="228600" marR="0">
              <a:lnSpc>
                <a:spcPct val="107000"/>
              </a:lnSpc>
              <a:spcBef>
                <a:spcPts val="0"/>
              </a:spcBef>
              <a:spcAft>
                <a:spcPts val="800"/>
              </a:spcAft>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Closing: Review the basics of the raspberry pi and the Python Code we learned. Review the key terms learned.</a:t>
            </a:r>
          </a:p>
          <a:p>
            <a:pPr marL="228600" marR="0">
              <a:lnSpc>
                <a:spcPct val="107000"/>
              </a:lnSpc>
              <a:spcBef>
                <a:spcPts val="0"/>
              </a:spcBef>
              <a:spcAft>
                <a:spcPts val="800"/>
              </a:spcAft>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For Next Class: Allow students to experiment with loops more, and have them use it to create an “Infinitely Spawning Pathway” under their feet.</a:t>
            </a:r>
          </a:p>
          <a:p>
            <a:pPr marL="0" indent="0">
              <a:buNone/>
            </a:pPr>
            <a:endParaRPr lang="en-US" sz="2000" dirty="0"/>
          </a:p>
        </p:txBody>
      </p:sp>
      <p:pic>
        <p:nvPicPr>
          <p:cNvPr id="12290" name="Picture 2" descr="Raspberry Pi in schools - Raspberry Pi">
            <a:extLst>
              <a:ext uri="{FF2B5EF4-FFF2-40B4-BE49-F238E27FC236}">
                <a16:creationId xmlns:a16="http://schemas.microsoft.com/office/drawing/2014/main" id="{D702E2CA-80B2-56BD-0704-89875A184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4250" y="2368550"/>
            <a:ext cx="2603500" cy="390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1800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4B57F-AD98-B18C-64D5-F3ED03C93E51}"/>
              </a:ext>
            </a:extLst>
          </p:cNvPr>
          <p:cNvSpPr>
            <a:spLocks noGrp="1"/>
          </p:cNvSpPr>
          <p:nvPr>
            <p:ph type="title"/>
          </p:nvPr>
        </p:nvSpPr>
        <p:spPr/>
        <p:txBody>
          <a:bodyPr/>
          <a:lstStyle/>
          <a:p>
            <a:r>
              <a:rPr lang="en-US" dirty="0"/>
              <a:t>Resources Found</a:t>
            </a:r>
          </a:p>
        </p:txBody>
      </p:sp>
      <p:sp>
        <p:nvSpPr>
          <p:cNvPr id="3" name="Content Placeholder 2">
            <a:extLst>
              <a:ext uri="{FF2B5EF4-FFF2-40B4-BE49-F238E27FC236}">
                <a16:creationId xmlns:a16="http://schemas.microsoft.com/office/drawing/2014/main" id="{7CD6C8A2-D884-806B-D69B-F892C84C3384}"/>
              </a:ext>
            </a:extLst>
          </p:cNvPr>
          <p:cNvSpPr>
            <a:spLocks noGrp="1"/>
          </p:cNvSpPr>
          <p:nvPr>
            <p:ph idx="1"/>
          </p:nvPr>
        </p:nvSpPr>
        <p:spPr/>
        <p:txBody>
          <a:bodyPr>
            <a:normAutofit/>
          </a:bodyPr>
          <a:lstStyle/>
          <a:p>
            <a:pPr marL="0" indent="0">
              <a:buNone/>
            </a:pPr>
            <a:r>
              <a:rPr lang="en-US" sz="1600" b="1" dirty="0"/>
              <a:t>VR</a:t>
            </a: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2"/>
              </a:rPr>
              <a:t>https://developers.google.com/cardboard/develop/unity/quickstart</a:t>
            </a:r>
            <a:endParaRPr lang="en-US" sz="14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3"/>
              </a:rPr>
              <a:t>https://developers.google.com/vr/develop/unity/get-started-android</a:t>
            </a:r>
            <a:endParaRPr lang="en-US" sz="14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4"/>
              </a:rPr>
              <a:t>https://learn.unity.com/search?k=%5B%22tag%3A5900b95a090915001e654b47%22%5D</a:t>
            </a:r>
            <a:r>
              <a:rPr lang="en-US" sz="1400" dirty="0">
                <a:effectLst/>
                <a:ea typeface="Calibri" panose="020F0502020204030204" pitchFamily="34" charset="0"/>
                <a:cs typeface="Times New Roman" panose="02020603050405020304" pitchFamily="18" charset="0"/>
              </a:rPr>
              <a:t>-More Lesson Ideas for later classes</a:t>
            </a:r>
            <a:endParaRPr lang="en-US" sz="1400" dirty="0"/>
          </a:p>
          <a:p>
            <a:pPr marL="0" indent="0">
              <a:buNone/>
            </a:pPr>
            <a:r>
              <a:rPr lang="en-US" sz="1600" b="1" dirty="0"/>
              <a:t>3D Modeling &amp; Printing</a:t>
            </a:r>
          </a:p>
          <a:p>
            <a:r>
              <a:rPr lang="en-US" sz="1400" dirty="0"/>
              <a:t>https://www.tinkercad.com/learn</a:t>
            </a:r>
          </a:p>
          <a:p>
            <a:r>
              <a:rPr lang="en-US" sz="1400" dirty="0"/>
              <a:t>https://www.tinkercad.com/teach</a:t>
            </a:r>
          </a:p>
          <a:p>
            <a:r>
              <a:rPr lang="en-US" sz="1400" dirty="0"/>
              <a:t>https://www.tinkercad.com/lessonplans</a:t>
            </a:r>
          </a:p>
          <a:p>
            <a:r>
              <a:rPr lang="en-US" sz="1400" dirty="0"/>
              <a:t>https://3dprintingindustry.com/3d-printing-basics-free-beginners-guide/</a:t>
            </a:r>
          </a:p>
          <a:p>
            <a:pPr marL="0" indent="0">
              <a:buNone/>
            </a:pPr>
            <a:endParaRPr lang="en-US" sz="1600" dirty="0"/>
          </a:p>
        </p:txBody>
      </p:sp>
    </p:spTree>
    <p:extLst>
      <p:ext uri="{BB962C8B-B14F-4D97-AF65-F5344CB8AC3E}">
        <p14:creationId xmlns:p14="http://schemas.microsoft.com/office/powerpoint/2010/main" val="1223476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4B57F-AD98-B18C-64D5-F3ED03C93E51}"/>
              </a:ext>
            </a:extLst>
          </p:cNvPr>
          <p:cNvSpPr>
            <a:spLocks noGrp="1"/>
          </p:cNvSpPr>
          <p:nvPr>
            <p:ph type="title"/>
          </p:nvPr>
        </p:nvSpPr>
        <p:spPr/>
        <p:txBody>
          <a:bodyPr/>
          <a:lstStyle/>
          <a:p>
            <a:r>
              <a:rPr lang="en-US" dirty="0"/>
              <a:t>Resources Found</a:t>
            </a:r>
          </a:p>
        </p:txBody>
      </p:sp>
      <p:sp>
        <p:nvSpPr>
          <p:cNvPr id="3" name="Content Placeholder 2">
            <a:extLst>
              <a:ext uri="{FF2B5EF4-FFF2-40B4-BE49-F238E27FC236}">
                <a16:creationId xmlns:a16="http://schemas.microsoft.com/office/drawing/2014/main" id="{7CD6C8A2-D884-806B-D69B-F892C84C3384}"/>
              </a:ext>
            </a:extLst>
          </p:cNvPr>
          <p:cNvSpPr>
            <a:spLocks noGrp="1"/>
          </p:cNvSpPr>
          <p:nvPr>
            <p:ph idx="1"/>
          </p:nvPr>
        </p:nvSpPr>
        <p:spPr/>
        <p:txBody>
          <a:bodyPr>
            <a:normAutofit/>
          </a:bodyPr>
          <a:lstStyle/>
          <a:p>
            <a:pPr marL="0" indent="0">
              <a:buNone/>
            </a:pPr>
            <a:r>
              <a:rPr lang="en-US" sz="1600" b="1" dirty="0"/>
              <a:t>Games in Education</a:t>
            </a: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2"/>
              </a:rPr>
              <a:t>https://www.raspberry-pi-geek.com/Archive/2014/03/Learning-to-program-with-Minecraft</a:t>
            </a:r>
            <a:endParaRPr lang="en-US" sz="14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3"/>
              </a:rPr>
              <a:t>https://pimylifeup.com/minecraft-pi-edition-api-reference/</a:t>
            </a:r>
            <a:endParaRPr lang="en-US" sz="14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4"/>
              </a:rPr>
              <a:t>https://www.reddit.com/r/gamemaker/comments/ng7sao/what_is_the_best_way_for_learning_gamemaker/</a:t>
            </a:r>
            <a:endParaRPr lang="en-US" sz="14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42900" algn="l"/>
                <a:tab pos="800100" algn="l"/>
              </a:tabLst>
            </a:pPr>
            <a:r>
              <a:rPr lang="en-US" sz="1400" u="sng" dirty="0">
                <a:solidFill>
                  <a:srgbClr val="0563C1"/>
                </a:solidFill>
                <a:effectLst/>
                <a:ea typeface="Calibri" panose="020F0502020204030204" pitchFamily="34" charset="0"/>
                <a:cs typeface="Times New Roman" panose="02020603050405020304" pitchFamily="18" charset="0"/>
                <a:hlinkClick r:id="rId5"/>
              </a:rPr>
              <a:t>https://education.minecraft.net/en-us/resources/explore-lessons</a:t>
            </a:r>
            <a:endParaRPr lang="en-US" sz="1400" dirty="0">
              <a:effectLst/>
              <a:ea typeface="Calibri" panose="020F0502020204030204" pitchFamily="34" charset="0"/>
              <a:cs typeface="Times New Roman" panose="02020603050405020304" pitchFamily="18" charset="0"/>
            </a:endParaRPr>
          </a:p>
          <a:p>
            <a:pPr marL="0" indent="0">
              <a:buNone/>
            </a:pPr>
            <a:endParaRPr lang="en-US" sz="1200" dirty="0"/>
          </a:p>
        </p:txBody>
      </p:sp>
    </p:spTree>
    <p:extLst>
      <p:ext uri="{BB962C8B-B14F-4D97-AF65-F5344CB8AC3E}">
        <p14:creationId xmlns:p14="http://schemas.microsoft.com/office/powerpoint/2010/main" val="827267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C63BB-FD2F-B446-AD97-5EA7DDB41C1C}"/>
              </a:ext>
            </a:extLst>
          </p:cNvPr>
          <p:cNvSpPr>
            <a:spLocks noGrp="1"/>
          </p:cNvSpPr>
          <p:nvPr>
            <p:ph type="title"/>
          </p:nvPr>
        </p:nvSpPr>
        <p:spPr>
          <a:xfrm>
            <a:off x="4483100" y="2743200"/>
            <a:ext cx="10058400" cy="1371600"/>
          </a:xfrm>
        </p:spPr>
        <p:txBody>
          <a:bodyPr/>
          <a:lstStyle/>
          <a:p>
            <a:r>
              <a:rPr lang="en-US" dirty="0"/>
              <a:t>Questions?</a:t>
            </a:r>
          </a:p>
        </p:txBody>
      </p:sp>
    </p:spTree>
    <p:extLst>
      <p:ext uri="{BB962C8B-B14F-4D97-AF65-F5344CB8AC3E}">
        <p14:creationId xmlns:p14="http://schemas.microsoft.com/office/powerpoint/2010/main" val="2247353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8DF70-EC01-B787-B01C-0CE77D32B80E}"/>
              </a:ext>
            </a:extLst>
          </p:cNvPr>
          <p:cNvSpPr>
            <a:spLocks noGrp="1"/>
          </p:cNvSpPr>
          <p:nvPr>
            <p:ph type="title"/>
          </p:nvPr>
        </p:nvSpPr>
        <p:spPr/>
        <p:txBody>
          <a:bodyPr/>
          <a:lstStyle/>
          <a:p>
            <a:r>
              <a:rPr lang="en-US" dirty="0"/>
              <a:t>What I Researched</a:t>
            </a:r>
          </a:p>
        </p:txBody>
      </p:sp>
      <p:sp>
        <p:nvSpPr>
          <p:cNvPr id="3" name="Content Placeholder 2">
            <a:extLst>
              <a:ext uri="{FF2B5EF4-FFF2-40B4-BE49-F238E27FC236}">
                <a16:creationId xmlns:a16="http://schemas.microsoft.com/office/drawing/2014/main" id="{A3B237E7-2A1E-0209-6120-B39FAC2FAFBF}"/>
              </a:ext>
            </a:extLst>
          </p:cNvPr>
          <p:cNvSpPr>
            <a:spLocks noGrp="1"/>
          </p:cNvSpPr>
          <p:nvPr>
            <p:ph idx="1"/>
          </p:nvPr>
        </p:nvSpPr>
        <p:spPr>
          <a:xfrm>
            <a:off x="850900" y="2103120"/>
            <a:ext cx="10274300" cy="3849624"/>
          </a:xfrm>
        </p:spPr>
        <p:txBody>
          <a:bodyPr>
            <a:normAutofit/>
          </a:bodyPr>
          <a:lstStyle/>
          <a:p>
            <a:pPr marL="0" indent="0">
              <a:buNone/>
            </a:pPr>
            <a:r>
              <a:rPr lang="en-US" sz="2400" dirty="0"/>
              <a:t>Researched 3 Technologies currently at the forefront of Technology Education</a:t>
            </a:r>
          </a:p>
        </p:txBody>
      </p:sp>
      <p:sp>
        <p:nvSpPr>
          <p:cNvPr id="4" name="Content Placeholder 2">
            <a:extLst>
              <a:ext uri="{FF2B5EF4-FFF2-40B4-BE49-F238E27FC236}">
                <a16:creationId xmlns:a16="http://schemas.microsoft.com/office/drawing/2014/main" id="{77B9B384-5786-F792-0859-6DAAF82FF181}"/>
              </a:ext>
            </a:extLst>
          </p:cNvPr>
          <p:cNvSpPr txBox="1">
            <a:spLocks/>
          </p:cNvSpPr>
          <p:nvPr/>
        </p:nvSpPr>
        <p:spPr>
          <a:xfrm>
            <a:off x="1638300" y="5087620"/>
            <a:ext cx="102743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Font typeface="Garamond" pitchFamily="18" charset="0"/>
              <a:buNone/>
            </a:pPr>
            <a:r>
              <a:rPr lang="en-US" sz="2400" dirty="0"/>
              <a:t>VR</a:t>
            </a:r>
          </a:p>
        </p:txBody>
      </p:sp>
      <p:sp>
        <p:nvSpPr>
          <p:cNvPr id="5" name="Content Placeholder 2">
            <a:extLst>
              <a:ext uri="{FF2B5EF4-FFF2-40B4-BE49-F238E27FC236}">
                <a16:creationId xmlns:a16="http://schemas.microsoft.com/office/drawing/2014/main" id="{3111F3FF-8A3F-3246-1101-3387C87230E0}"/>
              </a:ext>
            </a:extLst>
          </p:cNvPr>
          <p:cNvSpPr txBox="1">
            <a:spLocks/>
          </p:cNvSpPr>
          <p:nvPr/>
        </p:nvSpPr>
        <p:spPr>
          <a:xfrm>
            <a:off x="4293494" y="5062327"/>
            <a:ext cx="102743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Font typeface="Garamond" pitchFamily="18" charset="0"/>
              <a:buNone/>
            </a:pPr>
            <a:r>
              <a:rPr lang="en-US" sz="2400" dirty="0"/>
              <a:t>3D Modeling/Printing</a:t>
            </a:r>
          </a:p>
        </p:txBody>
      </p:sp>
      <p:sp>
        <p:nvSpPr>
          <p:cNvPr id="6" name="Content Placeholder 2">
            <a:extLst>
              <a:ext uri="{FF2B5EF4-FFF2-40B4-BE49-F238E27FC236}">
                <a16:creationId xmlns:a16="http://schemas.microsoft.com/office/drawing/2014/main" id="{654EBBA8-17C6-DB47-AABA-B734F2BF10E0}"/>
              </a:ext>
            </a:extLst>
          </p:cNvPr>
          <p:cNvSpPr txBox="1">
            <a:spLocks/>
          </p:cNvSpPr>
          <p:nvPr/>
        </p:nvSpPr>
        <p:spPr>
          <a:xfrm>
            <a:off x="8173881" y="5087620"/>
            <a:ext cx="102743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Font typeface="Garamond" pitchFamily="18" charset="0"/>
              <a:buNone/>
            </a:pPr>
            <a:r>
              <a:rPr lang="en-US" sz="2400" dirty="0"/>
              <a:t>Games in Education</a:t>
            </a:r>
          </a:p>
        </p:txBody>
      </p:sp>
      <p:pic>
        <p:nvPicPr>
          <p:cNvPr id="1026" name="Picture 2" descr="MPs immerse themselves in VR questions - BBC News">
            <a:extLst>
              <a:ext uri="{FF2B5EF4-FFF2-40B4-BE49-F238E27FC236}">
                <a16:creationId xmlns:a16="http://schemas.microsoft.com/office/drawing/2014/main" id="{D0004917-5680-051B-9D17-C3705B3E69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0900" y="3554569"/>
            <a:ext cx="2567333" cy="1444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reality Ender 3 Pro Best Budget 3D Printers for 2021| Creality 3D Printer">
            <a:extLst>
              <a:ext uri="{FF2B5EF4-FFF2-40B4-BE49-F238E27FC236}">
                <a16:creationId xmlns:a16="http://schemas.microsoft.com/office/drawing/2014/main" id="{B4B49073-8E2E-2C0F-ECC4-9417AF1CCD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1590" y="2870280"/>
            <a:ext cx="2204694" cy="22046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Benefits of Gaming in Education">
            <a:extLst>
              <a:ext uri="{FF2B5EF4-FFF2-40B4-BE49-F238E27FC236}">
                <a16:creationId xmlns:a16="http://schemas.microsoft.com/office/drawing/2014/main" id="{CC397B80-69B2-9D7A-86B0-6CF76BA2F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1349" y="2998584"/>
            <a:ext cx="2903851" cy="1898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4623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D1F3-46AA-6D0E-844F-9B107C7F9805}"/>
              </a:ext>
            </a:extLst>
          </p:cNvPr>
          <p:cNvSpPr>
            <a:spLocks noGrp="1"/>
          </p:cNvSpPr>
          <p:nvPr>
            <p:ph type="title"/>
          </p:nvPr>
        </p:nvSpPr>
        <p:spPr/>
        <p:txBody>
          <a:bodyPr/>
          <a:lstStyle/>
          <a:p>
            <a:r>
              <a:rPr lang="en-US" dirty="0"/>
              <a:t>VR Tools</a:t>
            </a:r>
          </a:p>
        </p:txBody>
      </p:sp>
      <p:sp>
        <p:nvSpPr>
          <p:cNvPr id="6" name="Content Placeholder 4">
            <a:extLst>
              <a:ext uri="{FF2B5EF4-FFF2-40B4-BE49-F238E27FC236}">
                <a16:creationId xmlns:a16="http://schemas.microsoft.com/office/drawing/2014/main" id="{AF00713A-EC68-508D-520B-DDF297B73BD9}"/>
              </a:ext>
            </a:extLst>
          </p:cNvPr>
          <p:cNvSpPr txBox="1">
            <a:spLocks/>
          </p:cNvSpPr>
          <p:nvPr/>
        </p:nvSpPr>
        <p:spPr>
          <a:xfrm>
            <a:off x="1295401" y="2228622"/>
            <a:ext cx="23495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Standalone</a:t>
            </a:r>
          </a:p>
          <a:p>
            <a:r>
              <a:rPr lang="en-US" sz="2000" dirty="0"/>
              <a:t>Z-Space</a:t>
            </a:r>
          </a:p>
          <a:p>
            <a:r>
              <a:rPr lang="en-US" sz="2000" dirty="0"/>
              <a:t>Oculus Quest</a:t>
            </a:r>
          </a:p>
        </p:txBody>
      </p:sp>
      <p:sp>
        <p:nvSpPr>
          <p:cNvPr id="10" name="Content Placeholder 4">
            <a:extLst>
              <a:ext uri="{FF2B5EF4-FFF2-40B4-BE49-F238E27FC236}">
                <a16:creationId xmlns:a16="http://schemas.microsoft.com/office/drawing/2014/main" id="{E3E1C896-2193-9CDF-1133-C3BF34B07BA2}"/>
              </a:ext>
            </a:extLst>
          </p:cNvPr>
          <p:cNvSpPr txBox="1">
            <a:spLocks/>
          </p:cNvSpPr>
          <p:nvPr/>
        </p:nvSpPr>
        <p:spPr>
          <a:xfrm>
            <a:off x="4457701" y="2234744"/>
            <a:ext cx="23495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Mobile</a:t>
            </a:r>
          </a:p>
          <a:p>
            <a:r>
              <a:rPr lang="en-US" sz="2000" dirty="0"/>
              <a:t>Google Cardboard</a:t>
            </a:r>
          </a:p>
          <a:p>
            <a:r>
              <a:rPr lang="en-US" sz="2000" dirty="0"/>
              <a:t>Daydream View</a:t>
            </a:r>
          </a:p>
        </p:txBody>
      </p:sp>
      <p:sp>
        <p:nvSpPr>
          <p:cNvPr id="11" name="Content Placeholder 4">
            <a:extLst>
              <a:ext uri="{FF2B5EF4-FFF2-40B4-BE49-F238E27FC236}">
                <a16:creationId xmlns:a16="http://schemas.microsoft.com/office/drawing/2014/main" id="{4084648C-AE1A-EC18-AC05-B9E26818F744}"/>
              </a:ext>
            </a:extLst>
          </p:cNvPr>
          <p:cNvSpPr txBox="1">
            <a:spLocks/>
          </p:cNvSpPr>
          <p:nvPr/>
        </p:nvSpPr>
        <p:spPr>
          <a:xfrm>
            <a:off x="7620001" y="2228622"/>
            <a:ext cx="23495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PC Powered</a:t>
            </a:r>
          </a:p>
          <a:p>
            <a:r>
              <a:rPr lang="en-US" sz="2000" dirty="0"/>
              <a:t>HTC </a:t>
            </a:r>
            <a:r>
              <a:rPr lang="en-US" sz="2000" dirty="0" err="1"/>
              <a:t>Vive</a:t>
            </a:r>
            <a:endParaRPr lang="en-US" sz="2000" dirty="0"/>
          </a:p>
          <a:p>
            <a:r>
              <a:rPr lang="en-US" sz="2000" dirty="0"/>
              <a:t>Valve Index</a:t>
            </a:r>
          </a:p>
        </p:txBody>
      </p:sp>
      <p:pic>
        <p:nvPicPr>
          <p:cNvPr id="2050" name="Picture 2" descr="AIO PRO | zSpace">
            <a:extLst>
              <a:ext uri="{FF2B5EF4-FFF2-40B4-BE49-F238E27FC236}">
                <a16:creationId xmlns:a16="http://schemas.microsoft.com/office/drawing/2014/main" id="{B2C6C544-9177-0AFC-6EA7-375EF5B16F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800" y="4642467"/>
            <a:ext cx="2933701" cy="16502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ardboard | Google VR | Google Developers">
            <a:extLst>
              <a:ext uri="{FF2B5EF4-FFF2-40B4-BE49-F238E27FC236}">
                <a16:creationId xmlns:a16="http://schemas.microsoft.com/office/drawing/2014/main" id="{B4377AE1-3002-5277-9A1C-59092BD9D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5132" y="4410085"/>
            <a:ext cx="3271838" cy="211496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Best Buy: HTC Vive Virtual Reality System for Compatible Windows PCs Black  99HALN00200">
            <a:extLst>
              <a:ext uri="{FF2B5EF4-FFF2-40B4-BE49-F238E27FC236}">
                <a16:creationId xmlns:a16="http://schemas.microsoft.com/office/drawing/2014/main" id="{0A2C204C-EDD0-DADD-8920-BCBC46039D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0801" y="4579646"/>
            <a:ext cx="3162300" cy="144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94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D34B-E291-1900-E293-7BF0DE32163D}"/>
              </a:ext>
            </a:extLst>
          </p:cNvPr>
          <p:cNvSpPr>
            <a:spLocks noGrp="1"/>
          </p:cNvSpPr>
          <p:nvPr>
            <p:ph type="title"/>
          </p:nvPr>
        </p:nvSpPr>
        <p:spPr/>
        <p:txBody>
          <a:bodyPr/>
          <a:lstStyle/>
          <a:p>
            <a:r>
              <a:rPr lang="en-US" dirty="0"/>
              <a:t>VR Lesson Plan</a:t>
            </a:r>
          </a:p>
        </p:txBody>
      </p:sp>
      <p:sp>
        <p:nvSpPr>
          <p:cNvPr id="3" name="Content Placeholder 2">
            <a:extLst>
              <a:ext uri="{FF2B5EF4-FFF2-40B4-BE49-F238E27FC236}">
                <a16:creationId xmlns:a16="http://schemas.microsoft.com/office/drawing/2014/main" id="{F52F6674-668A-60EE-521A-4B278CB61A82}"/>
              </a:ext>
            </a:extLst>
          </p:cNvPr>
          <p:cNvSpPr>
            <a:spLocks noGrp="1"/>
          </p:cNvSpPr>
          <p:nvPr>
            <p:ph idx="1"/>
          </p:nvPr>
        </p:nvSpPr>
        <p:spPr/>
        <p:txBody>
          <a:bodyPr>
            <a:normAutofit/>
          </a:bodyPr>
          <a:lstStyle/>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Objective: To Learn the basics of developing a VR app and uploading it to our phones:</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Required Tools:</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Google Cardboard + Android Phone</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Unity</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Google VR SDK for Unity</a:t>
            </a:r>
          </a:p>
          <a:p>
            <a:pPr marL="16002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Do Now: Have Students pick up a Google Cardboard from the Front Desk and use the attached instructions to build it</a:t>
            </a:r>
          </a:p>
          <a:p>
            <a:pPr marL="0" indent="0">
              <a:buNone/>
            </a:pPr>
            <a:endParaRPr lang="en-US" sz="2000" dirty="0"/>
          </a:p>
        </p:txBody>
      </p:sp>
      <p:pic>
        <p:nvPicPr>
          <p:cNvPr id="8194" name="Picture 2" descr="How to Make Google Cardboard | Turn Your Boring Smartphone Into Cool VR  Headset : 5 Steps - Instructables">
            <a:extLst>
              <a:ext uri="{FF2B5EF4-FFF2-40B4-BE49-F238E27FC236}">
                <a16:creationId xmlns:a16="http://schemas.microsoft.com/office/drawing/2014/main" id="{A4CCE2D1-742D-10FB-2655-646387F8E0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900" y="4868578"/>
            <a:ext cx="2705100" cy="15084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6723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928E35-3BA4-3911-2F68-4EF1CDAEE77A}"/>
              </a:ext>
            </a:extLst>
          </p:cNvPr>
          <p:cNvSpPr>
            <a:spLocks noGrp="1"/>
          </p:cNvSpPr>
          <p:nvPr>
            <p:ph idx="1"/>
          </p:nvPr>
        </p:nvSpPr>
        <p:spPr>
          <a:xfrm>
            <a:off x="927100" y="431800"/>
            <a:ext cx="10058400" cy="5381244"/>
          </a:xfrm>
        </p:spPr>
        <p:txBody>
          <a:bodyPr>
            <a:noAutofit/>
          </a:bodyPr>
          <a:lstStyle/>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the Technologies we will be using today. Go over the basics of Unity. Show Students the application we will be using today (Unity VR Demo Application)</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Show students what application to open to get to Unity on the computers and give them a brief overview of the basic features and how to navigate.</a:t>
            </a:r>
          </a:p>
          <a:p>
            <a:pPr marL="742950" marR="0" lvl="1" indent="-28575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Allow them to explore and play with the settings available in Unity for 5 minutes.</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Have students upload the Unity VR Demo Application to their device.</a:t>
            </a:r>
          </a:p>
          <a:p>
            <a:pPr marL="742950" marR="0" lvl="1" indent="-28575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Have Students Press “Build &amp; Run” on the application, and upload it to the device. The application should launch on the android phone. Allow Students to Play with the demo app and troubleshoot any potential issues going on.</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Show students how to change &amp; modify the app, do this for the rest of class</a:t>
            </a:r>
          </a:p>
          <a:p>
            <a:pPr marL="742950" marR="0" lvl="1" indent="-28575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Create a new Project in Unity and have students import the Android VR SDK + the demo application.</a:t>
            </a:r>
          </a:p>
          <a:p>
            <a:pPr marL="742950" marR="0" lvl="1" indent="-28575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Show students how to place objects within the Unity Scene. Have Students use one of the default unity assets and place it in the scene view. Allow them to rebuild the application and see how it has changed.</a:t>
            </a:r>
          </a:p>
          <a:p>
            <a:pPr marL="742950" marR="0" lvl="1" indent="-285750">
              <a:lnSpc>
                <a:spcPct val="107000"/>
              </a:lnSpc>
              <a:spcBef>
                <a:spcPts val="0"/>
              </a:spcBef>
              <a:spcAft>
                <a:spcPts val="80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Show students how they can modify the asset by changing the texture, size, lighting and physics. Allow them to experiment with changing and adding assets for the remainder of class, and help students who are having difficulty troubleshoot.</a:t>
            </a:r>
          </a:p>
        </p:txBody>
      </p:sp>
    </p:spTree>
    <p:extLst>
      <p:ext uri="{BB962C8B-B14F-4D97-AF65-F5344CB8AC3E}">
        <p14:creationId xmlns:p14="http://schemas.microsoft.com/office/powerpoint/2010/main" val="2413629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35F09B-99DA-D70F-4D01-0FF19EB52917}"/>
              </a:ext>
            </a:extLst>
          </p:cNvPr>
          <p:cNvSpPr>
            <a:spLocks noGrp="1"/>
          </p:cNvSpPr>
          <p:nvPr>
            <p:ph idx="1"/>
          </p:nvPr>
        </p:nvSpPr>
        <p:spPr>
          <a:xfrm>
            <a:off x="1066800" y="927100"/>
            <a:ext cx="10058400" cy="5025644"/>
          </a:xfrm>
        </p:spPr>
        <p:txBody>
          <a:bodyPr>
            <a:normAutofit/>
          </a:bodyPr>
          <a:lstStyle/>
          <a:p>
            <a:pPr marL="160020" marR="0" indent="0">
              <a:lnSpc>
                <a:spcPct val="107000"/>
              </a:lnSpc>
              <a:spcBef>
                <a:spcPts val="0"/>
              </a:spcBef>
              <a:spcAft>
                <a:spcPts val="800"/>
              </a:spcAft>
              <a:buNone/>
              <a:tabLst>
                <a:tab pos="342900" algn="l"/>
                <a:tab pos="800100" algn="l"/>
              </a:tabLst>
            </a:pPr>
            <a:r>
              <a:rPr lang="en-US" sz="2400" dirty="0">
                <a:effectLst/>
                <a:latin typeface="Calibri" panose="020F0502020204030204" pitchFamily="34" charset="0"/>
                <a:ea typeface="Calibri" panose="020F0502020204030204" pitchFamily="34" charset="0"/>
                <a:cs typeface="Times New Roman" panose="02020603050405020304" pitchFamily="18" charset="0"/>
              </a:rPr>
              <a:t>Closing: Go over the technologies we used today. Review the basic features of unity and how to open/run projects. Review how we made changes to our VR application.</a:t>
            </a:r>
          </a:p>
          <a:p>
            <a:pPr marL="160020" marR="0" indent="0">
              <a:lnSpc>
                <a:spcPct val="107000"/>
              </a:lnSpc>
              <a:spcBef>
                <a:spcPts val="0"/>
              </a:spcBef>
              <a:spcAft>
                <a:spcPts val="800"/>
              </a:spcAft>
              <a:buNone/>
              <a:tabLst>
                <a:tab pos="342900" algn="l"/>
                <a:tab pos="800100" algn="l"/>
              </a:tabLst>
            </a:pPr>
            <a:r>
              <a:rPr lang="en-US" sz="2400" dirty="0">
                <a:effectLst/>
                <a:latin typeface="Calibri" panose="020F0502020204030204" pitchFamily="34" charset="0"/>
                <a:ea typeface="Calibri" panose="020F0502020204030204" pitchFamily="34" charset="0"/>
                <a:cs typeface="Times New Roman" panose="02020603050405020304" pitchFamily="18" charset="0"/>
              </a:rPr>
              <a:t>For Next Class: Introduce programming within Unity and how it can be used for interactable VR spaces.</a:t>
            </a:r>
            <a:endParaRPr lang="en-US" sz="2400" dirty="0"/>
          </a:p>
        </p:txBody>
      </p:sp>
      <p:pic>
        <p:nvPicPr>
          <p:cNvPr id="3074" name="Picture 2" descr="Best Educational Google Cardboard Apps - Virtual Reality for Education">
            <a:extLst>
              <a:ext uri="{FF2B5EF4-FFF2-40B4-BE49-F238E27FC236}">
                <a16:creationId xmlns:a16="http://schemas.microsoft.com/office/drawing/2014/main" id="{5D92775F-B123-0E56-AE19-EF7A828BAD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3035300"/>
            <a:ext cx="5905500" cy="320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35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D1F3-46AA-6D0E-844F-9B107C7F9805}"/>
              </a:ext>
            </a:extLst>
          </p:cNvPr>
          <p:cNvSpPr>
            <a:spLocks noGrp="1"/>
          </p:cNvSpPr>
          <p:nvPr>
            <p:ph type="title"/>
          </p:nvPr>
        </p:nvSpPr>
        <p:spPr/>
        <p:txBody>
          <a:bodyPr/>
          <a:lstStyle/>
          <a:p>
            <a:r>
              <a:rPr lang="en-US" dirty="0"/>
              <a:t>3D Modeling &amp; 3D Printing Tools</a:t>
            </a:r>
          </a:p>
        </p:txBody>
      </p:sp>
      <p:sp>
        <p:nvSpPr>
          <p:cNvPr id="6" name="Content Placeholder 4">
            <a:extLst>
              <a:ext uri="{FF2B5EF4-FFF2-40B4-BE49-F238E27FC236}">
                <a16:creationId xmlns:a16="http://schemas.microsoft.com/office/drawing/2014/main" id="{AF00713A-EC68-508D-520B-DDF297B73BD9}"/>
              </a:ext>
            </a:extLst>
          </p:cNvPr>
          <p:cNvSpPr txBox="1">
            <a:spLocks/>
          </p:cNvSpPr>
          <p:nvPr/>
        </p:nvSpPr>
        <p:spPr>
          <a:xfrm>
            <a:off x="1295401" y="2228622"/>
            <a:ext cx="23495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Modeling Software</a:t>
            </a:r>
          </a:p>
          <a:p>
            <a:r>
              <a:rPr lang="en-US" sz="2000" dirty="0" err="1"/>
              <a:t>TinkerCAD</a:t>
            </a:r>
            <a:endParaRPr lang="en-US" sz="2000" dirty="0"/>
          </a:p>
          <a:p>
            <a:r>
              <a:rPr lang="en-US" sz="2000" dirty="0"/>
              <a:t>Blender</a:t>
            </a:r>
          </a:p>
        </p:txBody>
      </p:sp>
      <p:sp>
        <p:nvSpPr>
          <p:cNvPr id="10" name="Content Placeholder 4">
            <a:extLst>
              <a:ext uri="{FF2B5EF4-FFF2-40B4-BE49-F238E27FC236}">
                <a16:creationId xmlns:a16="http://schemas.microsoft.com/office/drawing/2014/main" id="{E3E1C896-2193-9CDF-1133-C3BF34B07BA2}"/>
              </a:ext>
            </a:extLst>
          </p:cNvPr>
          <p:cNvSpPr txBox="1">
            <a:spLocks/>
          </p:cNvSpPr>
          <p:nvPr/>
        </p:nvSpPr>
        <p:spPr>
          <a:xfrm>
            <a:off x="4457701" y="2234744"/>
            <a:ext cx="23495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Slicer</a:t>
            </a:r>
          </a:p>
          <a:p>
            <a:r>
              <a:rPr lang="en-US" sz="2000" dirty="0" err="1"/>
              <a:t>Creality</a:t>
            </a:r>
            <a:r>
              <a:rPr lang="en-US" sz="2000" dirty="0"/>
              <a:t> 3D Slicer</a:t>
            </a:r>
          </a:p>
        </p:txBody>
      </p:sp>
      <p:sp>
        <p:nvSpPr>
          <p:cNvPr id="11" name="Content Placeholder 4">
            <a:extLst>
              <a:ext uri="{FF2B5EF4-FFF2-40B4-BE49-F238E27FC236}">
                <a16:creationId xmlns:a16="http://schemas.microsoft.com/office/drawing/2014/main" id="{4084648C-AE1A-EC18-AC05-B9E26818F744}"/>
              </a:ext>
            </a:extLst>
          </p:cNvPr>
          <p:cNvSpPr txBox="1">
            <a:spLocks/>
          </p:cNvSpPr>
          <p:nvPr/>
        </p:nvSpPr>
        <p:spPr>
          <a:xfrm>
            <a:off x="7620001" y="2228622"/>
            <a:ext cx="2933700" cy="384962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800" dirty="0"/>
              <a:t>Printer</a:t>
            </a:r>
          </a:p>
          <a:p>
            <a:r>
              <a:rPr lang="en-US" sz="2000" dirty="0"/>
              <a:t>Variety of Models and Features depending on Budget</a:t>
            </a:r>
          </a:p>
        </p:txBody>
      </p:sp>
      <p:pic>
        <p:nvPicPr>
          <p:cNvPr id="4102" name="Picture 6" descr="Tinkercad (@tinkercad) / Twitter">
            <a:extLst>
              <a:ext uri="{FF2B5EF4-FFF2-40B4-BE49-F238E27FC236}">
                <a16:creationId xmlns:a16="http://schemas.microsoft.com/office/drawing/2014/main" id="{05DDEA08-0F2A-2959-D66D-803A99058A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1" y="4153967"/>
            <a:ext cx="2138707" cy="213870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1191B05-73FC-20A3-A55F-E1D0C849926A}"/>
              </a:ext>
            </a:extLst>
          </p:cNvPr>
          <p:cNvPicPr>
            <a:picLocks noChangeAspect="1"/>
          </p:cNvPicPr>
          <p:nvPr/>
        </p:nvPicPr>
        <p:blipFill>
          <a:blip r:embed="rId3"/>
          <a:stretch>
            <a:fillRect/>
          </a:stretch>
        </p:blipFill>
        <p:spPr>
          <a:xfrm>
            <a:off x="4060204" y="4428040"/>
            <a:ext cx="2933700" cy="1650206"/>
          </a:xfrm>
          <a:prstGeom prst="rect">
            <a:avLst/>
          </a:prstGeom>
        </p:spPr>
      </p:pic>
      <p:pic>
        <p:nvPicPr>
          <p:cNvPr id="7" name="Picture 6">
            <a:extLst>
              <a:ext uri="{FF2B5EF4-FFF2-40B4-BE49-F238E27FC236}">
                <a16:creationId xmlns:a16="http://schemas.microsoft.com/office/drawing/2014/main" id="{96533668-71B5-243B-1C06-29A634CD250C}"/>
              </a:ext>
            </a:extLst>
          </p:cNvPr>
          <p:cNvPicPr>
            <a:picLocks noChangeAspect="1"/>
          </p:cNvPicPr>
          <p:nvPr/>
        </p:nvPicPr>
        <p:blipFill>
          <a:blip r:embed="rId4"/>
          <a:stretch>
            <a:fillRect/>
          </a:stretch>
        </p:blipFill>
        <p:spPr>
          <a:xfrm>
            <a:off x="8131811" y="4248768"/>
            <a:ext cx="2090446" cy="2090446"/>
          </a:xfrm>
          <a:prstGeom prst="rect">
            <a:avLst/>
          </a:prstGeom>
        </p:spPr>
      </p:pic>
    </p:spTree>
    <p:extLst>
      <p:ext uri="{BB962C8B-B14F-4D97-AF65-F5344CB8AC3E}">
        <p14:creationId xmlns:p14="http://schemas.microsoft.com/office/powerpoint/2010/main" val="4120225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D34B-E291-1900-E293-7BF0DE32163D}"/>
              </a:ext>
            </a:extLst>
          </p:cNvPr>
          <p:cNvSpPr>
            <a:spLocks noGrp="1"/>
          </p:cNvSpPr>
          <p:nvPr>
            <p:ph type="title"/>
          </p:nvPr>
        </p:nvSpPr>
        <p:spPr/>
        <p:txBody>
          <a:bodyPr/>
          <a:lstStyle/>
          <a:p>
            <a:r>
              <a:rPr lang="en-US" dirty="0"/>
              <a:t>3D Modeling Lesson Plan</a:t>
            </a:r>
          </a:p>
        </p:txBody>
      </p:sp>
      <p:sp>
        <p:nvSpPr>
          <p:cNvPr id="3" name="Content Placeholder 2">
            <a:extLst>
              <a:ext uri="{FF2B5EF4-FFF2-40B4-BE49-F238E27FC236}">
                <a16:creationId xmlns:a16="http://schemas.microsoft.com/office/drawing/2014/main" id="{F52F6674-668A-60EE-521A-4B278CB61A82}"/>
              </a:ext>
            </a:extLst>
          </p:cNvPr>
          <p:cNvSpPr>
            <a:spLocks noGrp="1"/>
          </p:cNvSpPr>
          <p:nvPr>
            <p:ph idx="1"/>
          </p:nvPr>
        </p:nvSpPr>
        <p:spPr/>
        <p:txBody>
          <a:bodyPr>
            <a:normAutofit/>
          </a:bodyPr>
          <a:lstStyle/>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Objective: To learn how to use basic 3D Modeling software, and how we can print those models, and the limitations of doing so.</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Required Tools:</a:t>
            </a: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TinkerCad</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	Do Now:  Have students come up with ideas of things they may want to try 	to 3d Model. Have them sketch out these ideas on paper.</a:t>
            </a:r>
          </a:p>
        </p:txBody>
      </p:sp>
      <p:pic>
        <p:nvPicPr>
          <p:cNvPr id="9218" name="Picture 2" descr="a) Initial sketch; (b) 3D model in NPR; (c) 3D model after rotation. |  Download Scientific Diagram">
            <a:extLst>
              <a:ext uri="{FF2B5EF4-FFF2-40B4-BE49-F238E27FC236}">
                <a16:creationId xmlns:a16="http://schemas.microsoft.com/office/drawing/2014/main" id="{B9EBD1C9-3E7A-1266-F0C3-782AC36DFD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4300657"/>
            <a:ext cx="4733925" cy="1932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9879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40C5AA-835B-7BC7-1256-B73EEAA5D610}"/>
              </a:ext>
            </a:extLst>
          </p:cNvPr>
          <p:cNvSpPr>
            <a:spLocks noGrp="1"/>
          </p:cNvSpPr>
          <p:nvPr>
            <p:ph idx="1"/>
          </p:nvPr>
        </p:nvSpPr>
        <p:spPr>
          <a:xfrm>
            <a:off x="1066800" y="774700"/>
            <a:ext cx="10058400" cy="5178044"/>
          </a:xfrm>
        </p:spPr>
        <p:txBody>
          <a:bodyPr>
            <a:normAutofit/>
          </a:bodyPr>
          <a:lstStyle/>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Tinkercad</a:t>
            </a:r>
            <a:r>
              <a:rPr lang="en-US" sz="2000" dirty="0">
                <a:effectLst/>
                <a:latin typeface="Calibri" panose="020F0502020204030204" pitchFamily="34" charset="0"/>
                <a:ea typeface="Calibri" panose="020F0502020204030204" pitchFamily="34" charset="0"/>
                <a:cs typeface="Times New Roman" panose="02020603050405020304" pitchFamily="18" charset="0"/>
              </a:rPr>
              <a:t> to the students and present that we will be using it for modeling. Have students join the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tinkercad</a:t>
            </a:r>
            <a:r>
              <a:rPr lang="en-US" sz="2000" dirty="0">
                <a:effectLst/>
                <a:latin typeface="Calibri" panose="020F0502020204030204" pitchFamily="34" charset="0"/>
                <a:ea typeface="Calibri" panose="020F0502020204030204" pitchFamily="34" charset="0"/>
                <a:cs typeface="Times New Roman" panose="02020603050405020304" pitchFamily="18" charset="0"/>
              </a:rPr>
              <a:t> classroom. For 10 minutes, go over the basics of 3d modeling, how to change the camera angle &amp; how to place &amp; modify objects within the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Tinkercad</a:t>
            </a:r>
            <a:r>
              <a:rPr lang="en-US" sz="2000" dirty="0">
                <a:effectLst/>
                <a:latin typeface="Calibri" panose="020F0502020204030204" pitchFamily="34" charset="0"/>
                <a:ea typeface="Calibri" panose="020F0502020204030204" pitchFamily="34" charset="0"/>
                <a:cs typeface="Times New Roman" panose="02020603050405020304" pitchFamily="18" charset="0"/>
              </a:rPr>
              <a:t> space.</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For 10 Minutes, allow students to begin experimenting with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Tinkercad</a:t>
            </a:r>
            <a:r>
              <a:rPr lang="en-US" sz="2000" dirty="0">
                <a:effectLst/>
                <a:latin typeface="Calibri" panose="020F0502020204030204" pitchFamily="34" charset="0"/>
                <a:ea typeface="Calibri" panose="020F0502020204030204" pitchFamily="34" charset="0"/>
                <a:cs typeface="Times New Roman" panose="02020603050405020304" pitchFamily="18" charset="0"/>
              </a:rPr>
              <a:t> and allow them to build models to become accustomed to the software.</a:t>
            </a:r>
          </a:p>
          <a:p>
            <a:pPr marL="342900" marR="0" lvl="0" indent="-342900">
              <a:lnSpc>
                <a:spcPct val="107000"/>
              </a:lnSpc>
              <a:spcBef>
                <a:spcPts val="0"/>
              </a:spcBef>
              <a:spcAft>
                <a:spcPts val="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Introduce the Students to the 3D printer, in operation. Explain to them the challenges that arise when bringing a 3D model into the physical world via a printer. Explain some of the physical rules that models need to adhere to in order to have them print properly (Size, Supports, Rafts,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Ect</a:t>
            </a:r>
            <a:r>
              <a:rPr lang="en-US" sz="2000" dirty="0">
                <a:effectLst/>
                <a:latin typeface="Calibri" panose="020F0502020204030204" pitchFamily="34" charset="0"/>
                <a:ea typeface="Calibri" panose="020F0502020204030204" pitchFamily="34" charset="0"/>
                <a:cs typeface="Times New Roman" panose="02020603050405020304" pitchFamily="18" charset="0"/>
              </a:rPr>
              <a:t>.) (10 Minutes)</a:t>
            </a:r>
          </a:p>
          <a:p>
            <a:pPr marL="342900" marR="0" lvl="0" indent="-342900">
              <a:lnSpc>
                <a:spcPct val="107000"/>
              </a:lnSpc>
              <a:spcBef>
                <a:spcPts val="0"/>
              </a:spcBef>
              <a:spcAft>
                <a:spcPts val="800"/>
              </a:spcAft>
              <a:buFont typeface="+mj-lt"/>
              <a:buAutoNum type="alphaLcPeriod"/>
              <a:tabLst>
                <a:tab pos="342900" algn="l"/>
                <a:tab pos="8001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Allow Students to return to their desks, and modify or start a new model that adheres to these rules.  Help Troubleshoot any issues (10 Minutes).</a:t>
            </a:r>
          </a:p>
          <a:p>
            <a:pPr marL="0" indent="0">
              <a:buNone/>
            </a:pPr>
            <a:endParaRPr lang="en-US" sz="2000" dirty="0"/>
          </a:p>
        </p:txBody>
      </p:sp>
      <p:pic>
        <p:nvPicPr>
          <p:cNvPr id="10242" name="Picture 2" descr="1DAY_1CAD] AMONG US MEDBAY SCAN (Tinkercad : Know-how / Style / Education)  - YouTube">
            <a:extLst>
              <a:ext uri="{FF2B5EF4-FFF2-40B4-BE49-F238E27FC236}">
                <a16:creationId xmlns:a16="http://schemas.microsoft.com/office/drawing/2014/main" id="{D8D77768-9AC7-41FC-6943-C845046FAB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7766" y="4610100"/>
            <a:ext cx="3115733"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1208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{3FB4DC76-50FD-4517-BBD7-668A04E658A1}tf78438558_win32</Template>
  <TotalTime>34</TotalTime>
  <Words>1258</Words>
  <Application>Microsoft Office PowerPoint</Application>
  <PresentationFormat>Widescreen</PresentationFormat>
  <Paragraphs>93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Garamond</vt:lpstr>
      <vt:lpstr>SavonVTI</vt:lpstr>
      <vt:lpstr>Educational Technologies &amp; Lesson Plans</vt:lpstr>
      <vt:lpstr>What I Researched</vt:lpstr>
      <vt:lpstr>VR Tools</vt:lpstr>
      <vt:lpstr>VR Lesson Plan</vt:lpstr>
      <vt:lpstr>PowerPoint Presentation</vt:lpstr>
      <vt:lpstr>PowerPoint Presentation</vt:lpstr>
      <vt:lpstr>3D Modeling &amp; 3D Printing Tools</vt:lpstr>
      <vt:lpstr>3D Modeling Lesson Plan</vt:lpstr>
      <vt:lpstr>PowerPoint Presentation</vt:lpstr>
      <vt:lpstr>PowerPoint Presentation</vt:lpstr>
      <vt:lpstr>Games in Education Tools</vt:lpstr>
      <vt:lpstr>Games in Education Lesson Plan</vt:lpstr>
      <vt:lpstr>PowerPoint Presentation</vt:lpstr>
      <vt:lpstr>PowerPoint Presentation</vt:lpstr>
      <vt:lpstr>Resources Found</vt:lpstr>
      <vt:lpstr>Resources Found</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Technologies &amp; Lesson Plans</dc:title>
  <dc:creator>Ed Marrs</dc:creator>
  <cp:lastModifiedBy>Ed Marrs</cp:lastModifiedBy>
  <cp:revision>1</cp:revision>
  <dcterms:created xsi:type="dcterms:W3CDTF">2022-05-05T18:08:12Z</dcterms:created>
  <dcterms:modified xsi:type="dcterms:W3CDTF">2022-05-05T18:42:35Z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